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04" r:id="rId3"/>
    <p:sldId id="511" r:id="rId4"/>
    <p:sldId id="505" r:id="rId5"/>
    <p:sldId id="512" r:id="rId6"/>
    <p:sldId id="427" r:id="rId7"/>
  </p:sldIdLst>
  <p:sldSz cx="12192000" cy="6858000"/>
  <p:notesSz cx="6858000" cy="9144000"/>
  <p:embeddedFontLst>
    <p:embeddedFont>
      <p:font typeface="方正书宋_GBK" panose="03000509000000000000" pitchFamily="65" charset="-122"/>
      <p:regular r:id="rId8"/>
    </p:embeddedFont>
    <p:embeddedFont>
      <p:font typeface="微软雅黑" panose="020B0503020204020204" pitchFamily="34" charset="-122"/>
      <p:regular r:id="rId9"/>
      <p:bold r:id="rId10"/>
    </p:embeddedFont>
    <p:embeddedFont>
      <p:font typeface="NEU-BZ" panose="02010600010101010101" pitchFamily="2" charset="-122"/>
      <p:regular r:id="rId11"/>
      <p:bold r:id="rId12"/>
      <p:italic r:id="rId13"/>
      <p:boldItalic r:id="rId14"/>
    </p:embeddedFont>
    <p:embeddedFont>
      <p:font typeface="NEU-HZ" panose="02010600010101010101" pitchFamily="2" charset="-122"/>
      <p:regular r:id="rId15"/>
      <p:italic r:id="rId16"/>
    </p:embeddedFont>
    <p:embeddedFont>
      <p:font typeface="方正隶变_GBK" panose="03000509000000000000" pitchFamily="65" charset="-122"/>
      <p:regular r:id="rId17"/>
    </p:embeddedFont>
    <p:embeddedFont>
      <p:font typeface="方正仿宋_GBK" panose="03000509000000000000" pitchFamily="65" charset="-122"/>
      <p:regular r:id="rId18"/>
    </p:embeddedFont>
    <p:embeddedFont>
      <p:font typeface="方正大标宋简体" panose="02010600030101010101" charset="-122"/>
      <p:regular r:id="rId19"/>
    </p:embeddedFont>
    <p:embeddedFont>
      <p:font typeface="方正大标宋_GBK" panose="03000509000000000000" pitchFamily="65" charset="-122"/>
      <p:regular r:id="rId20"/>
    </p:embeddedFont>
    <p:embeddedFont>
      <p:font typeface="Calibri" panose="020F0502020204030204" pitchFamily="34" charset="0"/>
      <p:regular r:id="rId21"/>
      <p:bold r:id="rId22"/>
      <p:italic r:id="rId23"/>
      <p:boldItalic r:id="rId24"/>
    </p:embeddedFont>
    <p:embeddedFont>
      <p:font typeface="方正小标宋_GBK" panose="03000509000000000000" pitchFamily="65" charset="-122"/>
      <p:regular r:id="rId25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89" d="100"/>
          <a:sy n="89" d="100"/>
        </p:scale>
        <p:origin x="518" y="77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font" Target="fonts/font11.fntdata"/><Relationship Id="rId26" Type="http://schemas.openxmlformats.org/officeDocument/2006/relationships/commentAuthors" Target="commentAuthors.xml"/><Relationship Id="rId3" Type="http://schemas.openxmlformats.org/officeDocument/2006/relationships/slide" Target="slides/slide2.xml"/><Relationship Id="rId21" Type="http://schemas.openxmlformats.org/officeDocument/2006/relationships/font" Target="fonts/font14.fntdata"/><Relationship Id="rId7" Type="http://schemas.openxmlformats.org/officeDocument/2006/relationships/slide" Target="slides/slide6.xml"/><Relationship Id="rId12" Type="http://schemas.openxmlformats.org/officeDocument/2006/relationships/font" Target="fonts/font5.fntdata"/><Relationship Id="rId17" Type="http://schemas.openxmlformats.org/officeDocument/2006/relationships/font" Target="fonts/font10.fntdata"/><Relationship Id="rId25" Type="http://schemas.openxmlformats.org/officeDocument/2006/relationships/font" Target="fonts/font18.fntdata"/><Relationship Id="rId2" Type="http://schemas.openxmlformats.org/officeDocument/2006/relationships/slide" Target="slides/slide1.xml"/><Relationship Id="rId16" Type="http://schemas.openxmlformats.org/officeDocument/2006/relationships/font" Target="fonts/font9.fntdata"/><Relationship Id="rId20" Type="http://schemas.openxmlformats.org/officeDocument/2006/relationships/font" Target="fonts/font13.fntdata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24" Type="http://schemas.openxmlformats.org/officeDocument/2006/relationships/font" Target="fonts/font17.fntdata"/><Relationship Id="rId5" Type="http://schemas.openxmlformats.org/officeDocument/2006/relationships/slide" Target="slides/slide4.xml"/><Relationship Id="rId15" Type="http://schemas.openxmlformats.org/officeDocument/2006/relationships/font" Target="fonts/font8.fntdata"/><Relationship Id="rId23" Type="http://schemas.openxmlformats.org/officeDocument/2006/relationships/font" Target="fonts/font16.fntdata"/><Relationship Id="rId28" Type="http://schemas.openxmlformats.org/officeDocument/2006/relationships/viewProps" Target="viewProps.xml"/><Relationship Id="rId10" Type="http://schemas.openxmlformats.org/officeDocument/2006/relationships/font" Target="fonts/font3.fntdata"/><Relationship Id="rId19" Type="http://schemas.openxmlformats.org/officeDocument/2006/relationships/font" Target="fonts/font12.fntdata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Relationship Id="rId22" Type="http://schemas.openxmlformats.org/officeDocument/2006/relationships/font" Target="fonts/font15.fntdata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2026/3/18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5" Type="http://schemas.openxmlformats.org/officeDocument/2006/relationships/slide" Target="slide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 smtClean="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句</a:t>
            </a:r>
            <a:r>
              <a:rPr lang="zh-CN" altLang="en-US" sz="600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子复习 （二）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37899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53288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六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年级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0783EA05-02E3-D554-D072-A5E2AB2674A7}"/>
              </a:ext>
            </a:extLst>
          </p:cNvPr>
          <p:cNvSpPr txBox="1"/>
          <p:nvPr/>
        </p:nvSpPr>
        <p:spPr>
          <a:xfrm>
            <a:off x="5121987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03849" y="861095"/>
            <a:ext cx="10705381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这一仗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我们消灭了敌人的一个整编师。</a:t>
            </a:r>
            <a:r>
              <a:rPr lang="en-US" altLang="zh-CN" sz="3400" dirty="0"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改为</a:t>
            </a:r>
            <a:r>
              <a:rPr lang="en-US" altLang="zh-CN" sz="3400" dirty="0"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zh-CN" altLang="zh-CN" sz="34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把</a:t>
            </a:r>
            <a:r>
              <a:rPr lang="en-US" altLang="zh-CN" sz="3400" dirty="0"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字句和</a:t>
            </a:r>
            <a:r>
              <a:rPr lang="en-US" altLang="zh-CN" sz="3400" dirty="0"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zh-CN" altLang="zh-CN" sz="34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被</a:t>
            </a:r>
            <a:r>
              <a:rPr lang="en-US" altLang="zh-CN" sz="3400" dirty="0"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字句</a:t>
            </a:r>
            <a:r>
              <a:rPr lang="en-US" altLang="zh-CN" sz="3400" dirty="0"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                                                   </a:t>
            </a:r>
            <a:r>
              <a:rPr lang="en-US" altLang="zh-CN" sz="3400" u="sng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                                                    </a:t>
            </a:r>
            <a:r>
              <a:rPr lang="en-US" altLang="zh-CN" sz="3400" u="sng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世界上还有几个剧种在演出时是没有舞台的呢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en-US" altLang="zh-CN" sz="3400" dirty="0"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改为陈述句</a:t>
            </a:r>
            <a:r>
              <a:rPr lang="en-US" altLang="zh-CN" sz="3400" dirty="0"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u="sng" dirty="0" smtClean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                                                     </a:t>
            </a:r>
            <a:r>
              <a:rPr lang="en-US" altLang="zh-CN" sz="3400" u="sng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495244" y="2419667"/>
            <a:ext cx="7778151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这一仗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我们把敌人的一个整编师消灭了。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408270" y="3174825"/>
            <a:ext cx="8598371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这一仗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敌人的一个整编师被我们消灭了。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753373" y="5534721"/>
            <a:ext cx="9443050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世界上没有几个剧种在演出时是没有舞台的了。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23874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03849" y="861095"/>
            <a:ext cx="10705381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我是不能轻易离开北京的。</a:t>
            </a:r>
            <a:r>
              <a:rPr lang="en-US" altLang="zh-CN" sz="3400" dirty="0"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改为反问句</a:t>
            </a:r>
            <a:r>
              <a:rPr lang="en-US" altLang="zh-CN" sz="3400" dirty="0"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en-US" altLang="zh-CN" sz="3400" dirty="0" smtClean="0">
              <a:latin typeface="NEU-HZ" panose="0201060001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贝多芬说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我是来弹一首曲子给这位姑娘听的。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altLang="zh-CN" sz="3400" dirty="0"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改为转述句</a:t>
            </a:r>
            <a:r>
              <a:rPr lang="en-US" altLang="zh-CN" sz="3400" dirty="0" smtClean="0"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103888" y="1590649"/>
            <a:ext cx="5274201" cy="81176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我怎么能轻易离开北京呢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en-US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b="1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854016" y="3943725"/>
            <a:ext cx="9290648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贝多芬说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他是来弹一首曲子给那位姑娘听的。</a:t>
            </a:r>
            <a:r>
              <a:rPr lang="en-US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b="1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261440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0821023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这一天大家必须吃元宵。</a:t>
            </a:r>
            <a:r>
              <a:rPr lang="en-US" altLang="zh-CN" sz="3400" dirty="0"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改为双重否定句</a:t>
            </a:r>
            <a:r>
              <a:rPr lang="en-US" altLang="zh-CN" sz="3400" dirty="0"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en-US" altLang="zh-CN" sz="3400" dirty="0" smtClean="0">
              <a:latin typeface="NEU-HZ" panose="0201060001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这样宏伟的建筑群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不能不令人惊叹。</a:t>
            </a:r>
            <a:r>
              <a:rPr lang="en-US" altLang="zh-CN" sz="3400" dirty="0"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改为肯定句</a:t>
            </a:r>
            <a:r>
              <a:rPr lang="en-US" altLang="zh-CN" sz="3400" dirty="0"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en-US" altLang="zh-CN" sz="3400" dirty="0" smtClean="0">
              <a:latin typeface="NEU-HZ" panose="0201060001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7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他垂头丧气地从牛棚里走了出来。</a:t>
            </a:r>
            <a:r>
              <a:rPr lang="en-US" altLang="zh-CN" sz="3400" dirty="0"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改为比喻句</a:t>
            </a:r>
            <a:r>
              <a:rPr lang="en-US" altLang="zh-CN" sz="3400" dirty="0" smtClean="0"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56865" y="1682159"/>
            <a:ext cx="5545108" cy="7940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这一天大家不能不吃元宵。</a:t>
            </a:r>
            <a:r>
              <a:rPr lang="en-US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b="1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956865" y="3261751"/>
            <a:ext cx="6062878" cy="81176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这样宏伟的建筑群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令人惊叹。</a:t>
            </a:r>
            <a:r>
              <a:rPr lang="en-US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b="1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725336" y="4959979"/>
            <a:ext cx="8642952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他像泄了气的皮球似的从牛棚里走了出来。</a:t>
            </a:r>
            <a:r>
              <a:rPr lang="en-US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b="1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14240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0821023" cy="7875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8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洪水渐渐漫到了人们的腰部。</a:t>
            </a:r>
            <a:r>
              <a:rPr lang="en-US" altLang="zh-CN" sz="3400" dirty="0"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改为拟人句</a:t>
            </a:r>
            <a:r>
              <a:rPr lang="en-US" altLang="zh-CN" sz="3400" dirty="0" smtClean="0"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41871" y="1828800"/>
            <a:ext cx="8867955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示例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洪水渐渐蹿上来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肆意地舔着人们的腰</a:t>
            </a:r>
            <a:r>
              <a:rPr lang="zh-CN" altLang="zh-CN" sz="3400" b="1" dirty="0" smtClean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zh-CN" sz="3400" b="1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5459" y="3050238"/>
            <a:ext cx="10512502" cy="1411317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5291229" y="3119273"/>
            <a:ext cx="6628738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5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花儿对我笑，小草向我招手，小鸟给我唱歌。</a:t>
            </a:r>
          </a:p>
        </p:txBody>
      </p:sp>
      <p:sp>
        <p:nvSpPr>
          <p:cNvPr id="12" name="矩形 11"/>
          <p:cNvSpPr/>
          <p:nvPr/>
        </p:nvSpPr>
        <p:spPr>
          <a:xfrm>
            <a:off x="5761710" y="3918971"/>
            <a:ext cx="5339923" cy="8617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5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小鸟叽叽喳喳地叫着，仿佛在嘲笑</a:t>
            </a:r>
            <a:r>
              <a:rPr lang="zh-CN" altLang="en-US" sz="2500" b="1" dirty="0" smtClean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我</a:t>
            </a:r>
            <a:endParaRPr lang="en-US" altLang="zh-CN" sz="2500" b="1" dirty="0" smtClean="0">
              <a:solidFill>
                <a:srgbClr val="E72582"/>
              </a:solidFill>
              <a:latin typeface="Calibri" panose="020F0502020204030204" pitchFamily="34" charset="0"/>
              <a:ea typeface="方正仿宋_GBK" panose="03000509000000000000" pitchFamily="65" charset="-122"/>
              <a:cs typeface="Times New Roman" panose="02020603050405020304" pitchFamily="18" charset="0"/>
            </a:endParaRPr>
          </a:p>
          <a:p>
            <a:r>
              <a:rPr lang="zh-CN" altLang="en-US" sz="2500" b="1" dirty="0" smtClean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又</a:t>
            </a:r>
            <a:r>
              <a:rPr lang="zh-CN" altLang="en-US" sz="25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要迟到了。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303863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1" grpId="0"/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部编版  六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年级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177</TotalTime>
  <Words>469</Words>
  <Application>Microsoft Office PowerPoint</Application>
  <PresentationFormat>宽屏</PresentationFormat>
  <Paragraphs>43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22" baseType="lpstr">
      <vt:lpstr>方正书宋_GBK</vt:lpstr>
      <vt:lpstr>Times New Roman</vt:lpstr>
      <vt:lpstr>微软雅黑</vt:lpstr>
      <vt:lpstr>NEU-BZ</vt:lpstr>
      <vt:lpstr>NEU-HZ</vt:lpstr>
      <vt:lpstr>方正隶变_GBK</vt:lpstr>
      <vt:lpstr>Wingdings</vt:lpstr>
      <vt:lpstr>方正仿宋_GBK</vt:lpstr>
      <vt:lpstr>宋体</vt:lpstr>
      <vt:lpstr>汉仪雅酷黑 95W</vt:lpstr>
      <vt:lpstr>方正大标宋简体</vt:lpstr>
      <vt:lpstr>方正大标宋_GBK</vt:lpstr>
      <vt:lpstr>Calibri</vt:lpstr>
      <vt:lpstr>方正小标宋_GBK</vt:lpstr>
      <vt:lpstr>Arial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244</cp:revision>
  <dcterms:created xsi:type="dcterms:W3CDTF">2019-06-19T02:08:00Z</dcterms:created>
  <dcterms:modified xsi:type="dcterms:W3CDTF">2026-03-18T08:17:42Z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